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7" r:id="rId2"/>
    <p:sldId id="257" r:id="rId3"/>
    <p:sldId id="258" r:id="rId4"/>
    <p:sldId id="259" r:id="rId5"/>
    <p:sldId id="260" r:id="rId6"/>
    <p:sldId id="261" r:id="rId7"/>
    <p:sldId id="275" r:id="rId8"/>
    <p:sldId id="276" r:id="rId9"/>
    <p:sldId id="262" r:id="rId10"/>
    <p:sldId id="264" r:id="rId11"/>
    <p:sldId id="265" r:id="rId12"/>
    <p:sldId id="263" r:id="rId13"/>
    <p:sldId id="269" r:id="rId14"/>
    <p:sldId id="266" r:id="rId15"/>
    <p:sldId id="267" r:id="rId16"/>
    <p:sldId id="268" r:id="rId17"/>
    <p:sldId id="270" r:id="rId18"/>
    <p:sldId id="279" r:id="rId19"/>
    <p:sldId id="271" r:id="rId20"/>
    <p:sldId id="272" r:id="rId21"/>
    <p:sldId id="278" r:id="rId22"/>
    <p:sldId id="273" r:id="rId23"/>
    <p:sldId id="27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D816"/>
    <a:srgbClr val="D51996"/>
    <a:srgbClr val="E806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9" autoAdjust="0"/>
    <p:restoredTop sz="90457" autoAdjust="0"/>
  </p:normalViewPr>
  <p:slideViewPr>
    <p:cSldViewPr>
      <p:cViewPr varScale="1">
        <p:scale>
          <a:sx n="67" d="100"/>
          <a:sy n="67" d="100"/>
        </p:scale>
        <p:origin x="151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B7576-92E6-4C9A-8056-C31446EA0EF8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11608-65CE-4A12-9BEF-34243D2D2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2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ছবি গুলো</a:t>
            </a:r>
            <a:r>
              <a:rPr lang="bn-BD" baseline="0" dirty="0" smtClean="0"/>
              <a:t> দেখিয়ে শিক্ষার্থীদের প্রশ্ন করা হবে- তোমরা ছবিতে কি দেখছ ? বিভিন্ন জন বিভিন্ন মত পোষন করবে। কোন মাটিতে কি ফসল ভাল হয় তা জানার জন্য আমাদের কি জানা দরাকরা ? এক পর্যায়ে শিক্ষার্থী বলতে মাটি কত রকমের হতে পারে তা জানতে হবে। শিক্ষক </a:t>
            </a:r>
            <a:r>
              <a:rPr lang="en-US" baseline="0" dirty="0" err="1" smtClean="0"/>
              <a:t>তখন</a:t>
            </a:r>
            <a:r>
              <a:rPr lang="bn-BD" baseline="0" dirty="0" smtClean="0"/>
              <a:t>ই </a:t>
            </a:r>
            <a:r>
              <a:rPr lang="bn-BD" baseline="0" dirty="0" smtClean="0"/>
              <a:t>পাঠ </a:t>
            </a:r>
            <a:r>
              <a:rPr lang="bn-BD" baseline="0" dirty="0" smtClean="0"/>
              <a:t>ঘোষ</a:t>
            </a:r>
            <a:r>
              <a:rPr lang="en-US" baseline="0" dirty="0" err="1" smtClean="0"/>
              <a:t>ণা</a:t>
            </a:r>
            <a:r>
              <a:rPr lang="bn-BD" baseline="0" dirty="0" smtClean="0"/>
              <a:t> </a:t>
            </a:r>
            <a:r>
              <a:rPr lang="bn-BD" baseline="0" dirty="0" smtClean="0"/>
              <a:t>করবেন।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11608-65CE-4A12-9BEF-34243D2D27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82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ছবি টি প্রদর্শন</a:t>
            </a:r>
            <a:r>
              <a:rPr lang="bn-BD" baseline="0" dirty="0" smtClean="0"/>
              <a:t> করার পর- প্রশ্ন হলো- এখানে কর্দম কণার পরিমাণ কত হতে পারে ? সাহায্য করবেন-কমপক্ষে শতকরা ৪০ ভাগ।  এর পর মাটি দেখতে হবে ক্লিক। বলতো এ মাটিকে চাষ উপযোগী করতে কি প্রয়োগ করতে হবে ? ক্লিক। কি কি চাষ করা যাবে ? সাহায্য ক্লিক।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11608-65CE-4A12-9BEF-34243D2D27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70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দলগত কাজ</a:t>
            </a:r>
            <a:r>
              <a:rPr lang="bn-BD" baseline="0" dirty="0" smtClean="0"/>
              <a:t> ৫-৮ জন করে দল তৈরি করতে হবে।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11608-65CE-4A12-9BEF-34243D2D27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77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 প্রশ্ন করবেন ? যারা পারবে তারা হাত তুলবে ? শিক্ষক তুলনামূলক</a:t>
            </a:r>
            <a:r>
              <a:rPr lang="bn-BD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দূর্বল শিক্ষার্থীর কাছ থেকে উত্তর জানতে চাইবেন।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11608-65CE-4A12-9BEF-34243D2D27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স্লাই</a:t>
            </a:r>
            <a:r>
              <a:rPr lang="en-US" smtClean="0"/>
              <a:t>ড</a:t>
            </a:r>
            <a:r>
              <a:rPr lang="bn-BD" smtClean="0"/>
              <a:t>টি</a:t>
            </a:r>
            <a:r>
              <a:rPr lang="bn-BD" baseline="0" smtClean="0"/>
              <a:t> </a:t>
            </a:r>
            <a:r>
              <a:rPr lang="bn-BD" baseline="0" smtClean="0"/>
              <a:t>শো করার প্রয়োজন নেই মুখে বলে দিলেই চলবে। পরবর্তী ক্লাশে মাটির নাম ও কি কি ফসল ভাল হবে তা জানতে চাব।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11608-65CE-4A12-9BEF-34243D2D27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7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আমাদের</a:t>
            </a:r>
            <a:r>
              <a:rPr lang="bn-BD" baseline="0" dirty="0" smtClean="0"/>
              <a:t> আজকের পাঠ – ‍”মাটির প্রকারভেদ” পাঠ- ২, পৃষ্ঠা- ৩০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11608-65CE-4A12-9BEF-34243D2D27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79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মাটির কণা কাকে</a:t>
            </a:r>
            <a:r>
              <a:rPr lang="bn-BD" baseline="0" dirty="0" smtClean="0"/>
              <a:t> বলে ? ছবিতে কি দেখছ- ২ মিমি এর কম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11608-65CE-4A12-9BEF-34243D2D27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58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r>
              <a:rPr lang="bn-BD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গুলো দেখিয়ে বুনটের সংজ্ঞা আনার চেষ্ঠা করতে হবে। প্রয়োজনে শিক্ষক সহযোগিতা করবেন। বালি, পলি ও কর্দম </a:t>
            </a:r>
            <a:r>
              <a:rPr lang="bn-BD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en-US" sz="1200" baseline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ণা</a:t>
            </a:r>
            <a:r>
              <a:rPr lang="bn-BD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 </a:t>
            </a:r>
            <a:r>
              <a:rPr lang="bn-BD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শতকরা অনুপাত বা তুলনামূলক পরিমাণই বুনট।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11608-65CE-4A12-9BEF-34243D2D27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73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ছবি</a:t>
            </a:r>
            <a:r>
              <a:rPr lang="bn-BD" baseline="0" dirty="0" smtClean="0"/>
              <a:t> প্রদর্শন করেই মাটির নামটি শিক্ষার্থীর কাছে জানতে চাব। কিছুক্ষণ পর স্লাইড শো করে দেখাব।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11608-65CE-4A12-9BEF-34243D2D27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4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চিত্রে</a:t>
            </a:r>
            <a:r>
              <a:rPr lang="bn-BD" baseline="0" dirty="0" smtClean="0"/>
              <a:t> শতকরা ভাগে ভাগ করলে বালি কত ভাল মনে হচ্ছে -  ৭০ এর এর একটু বেশি। তাহলে যে মাটিতে শতকরা ৭০ ভাগের বেশি বালি কণা থাকে বেলে মাটি বলে। এ মাটিতে ফসল চাষ হয় কি ? হ্যাঁ হলে কি কি ? না হলে কেন নয়। তোমরা কি বলতে পার বেলে মাটি কিভাবে চাষ উপযোগী করা যায় ?</a:t>
            </a:r>
            <a:r>
              <a:rPr lang="en-US" baseline="0" dirty="0" smtClean="0"/>
              <a:t> </a:t>
            </a:r>
            <a:r>
              <a:rPr lang="bn-BD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11608-65CE-4A12-9BEF-34243D2D27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2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ছবিতে</a:t>
            </a:r>
            <a:r>
              <a:rPr lang="bn-BD" baseline="0" dirty="0" smtClean="0"/>
              <a:t> বলিকণার পরিমাণ কত হতে পারে ? এর পর শিক্ষক ক্লিক করে সহায়তা করবেন। এরপর বলবেন আদর্শ দোআঁশ মাটি কেমন হয় জান ? এবার দেখতো ? বালি পলি ও কদর্মকণার পরিমাণ কত হতে পারে ? শিক্ষার্থীরা উত্তর করবেন। এর পর শিক্ষক আদর্শ দোআশ মাটির ছবি প্রদর্শন করবেন। এবার বলতো এই মাটিতে কোন কোন ফসল ভাল হয় ? শিক্ষার্থীরা চিন্তা করে বলবে যেহেতু এই মাটিতে বদর্ম বালি ও পলির পরিমাণ আছে তাই সব ধরনের ফসল ভাল হবে।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11608-65CE-4A12-9BEF-34243D2D27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76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বালি কণা,</a:t>
            </a:r>
            <a:r>
              <a:rPr lang="bn-BD" baseline="0" dirty="0" smtClean="0"/>
              <a:t> পলি ও কদর্ম কণার পরিমাণ কি সব সময় এক রকম থাকবে ? শিক্ষার্থী উত্তর করবে না।  তাহলে আদর্শ দোআশ মাটি কত প্রকার হতে পারে ? হ্যা যে দোআশ মাটির বালির ভাগ বেশি থাকবে সেটি কি মাটি হতে পারে – বেলে দোআশ, পলির পরিমাণ বেশি হলে পলি দোআশ আর এটেল এর পরিমাণ বেশি হলে এটেল দোআশ।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11608-65CE-4A12-9BEF-34243D2D27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19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শিক্ষার্থীর</a:t>
            </a:r>
            <a:r>
              <a:rPr lang="bn-BD" baseline="0" dirty="0" smtClean="0"/>
              <a:t> ছবি দেখিয়ে বলতো ক চিত্র কোন মাটির খ চিত্র কোন মাটির এবং চিত্র গ কোন মাটির । তাহলে মাটি প্রধানত কত প্রকার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11608-65CE-4A12-9BEF-34243D2D27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36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7617-56C2-4ACD-815A-F47C74E6CA74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E8C36-B315-4116-A4FF-DED00C6CF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25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7617-56C2-4ACD-815A-F47C74E6CA74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E8C36-B315-4116-A4FF-DED00C6CF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8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7617-56C2-4ACD-815A-F47C74E6CA74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E8C36-B315-4116-A4FF-DED00C6CF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48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7617-56C2-4ACD-815A-F47C74E6CA74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E8C36-B315-4116-A4FF-DED00C6CF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72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7617-56C2-4ACD-815A-F47C74E6CA74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E8C36-B315-4116-A4FF-DED00C6CF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45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7617-56C2-4ACD-815A-F47C74E6CA74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E8C36-B315-4116-A4FF-DED00C6CF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7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7617-56C2-4ACD-815A-F47C74E6CA74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E8C36-B315-4116-A4FF-DED00C6CF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48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7617-56C2-4ACD-815A-F47C74E6CA74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E8C36-B315-4116-A4FF-DED00C6CF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3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7617-56C2-4ACD-815A-F47C74E6CA74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E8C36-B315-4116-A4FF-DED00C6CF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2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7617-56C2-4ACD-815A-F47C74E6CA74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E8C36-B315-4116-A4FF-DED00C6CF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4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7617-56C2-4ACD-815A-F47C74E6CA74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E8C36-B315-4116-A4FF-DED00C6CF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0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77617-56C2-4ACD-815A-F47C74E6CA74}" type="datetimeFigureOut">
              <a:rPr lang="en-US" smtClean="0"/>
              <a:t>06-Aug-16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E8C36-B315-4116-A4FF-DED00C6CF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4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28.jpeg"/><Relationship Id="rId10" Type="http://schemas.openxmlformats.org/officeDocument/2006/relationships/image" Target="../media/image33.jpg"/><Relationship Id="rId4" Type="http://schemas.openxmlformats.org/officeDocument/2006/relationships/image" Target="../media/image6.jpg"/><Relationship Id="rId9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6.jpg"/><Relationship Id="rId7" Type="http://schemas.openxmlformats.org/officeDocument/2006/relationships/image" Target="../media/image42.jpeg"/><Relationship Id="rId12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11" Type="http://schemas.openxmlformats.org/officeDocument/2006/relationships/image" Target="../media/image46.jpg"/><Relationship Id="rId5" Type="http://schemas.openxmlformats.org/officeDocument/2006/relationships/image" Target="../media/image41.gif"/><Relationship Id="rId10" Type="http://schemas.openxmlformats.org/officeDocument/2006/relationships/image" Target="../media/image45.jpg"/><Relationship Id="rId4" Type="http://schemas.openxmlformats.org/officeDocument/2006/relationships/image" Target="../media/image27.jpg"/><Relationship Id="rId9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gif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12"/>
            <a:ext cx="9150872" cy="686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6324600" y="5418667"/>
            <a:ext cx="2438400" cy="990600"/>
          </a:xfrm>
          <a:prstGeom prst="cloudCallout">
            <a:avLst>
              <a:gd name="adj1" fmla="val -57639"/>
              <a:gd name="adj2" fmla="val -41594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p3d extrusionH="57150">
              <a:bevelT w="38100" h="38100"/>
            </a:sp3d>
          </a:bodyPr>
          <a:lstStyle/>
          <a:p>
            <a:pPr algn="ctr"/>
            <a:r>
              <a:rPr lang="bn-BD" sz="4000" dirty="0" smtClean="0">
                <a:ln>
                  <a:solidFill>
                    <a:srgbClr val="D51996"/>
                  </a:solidFill>
                </a:ln>
                <a:gradFill flip="none" rotWithShape="1">
                  <a:gsLst>
                    <a:gs pos="0">
                      <a:srgbClr val="D51996">
                        <a:shade val="30000"/>
                        <a:satMod val="115000"/>
                      </a:srgbClr>
                    </a:gs>
                    <a:gs pos="50000">
                      <a:srgbClr val="D51996">
                        <a:shade val="67500"/>
                        <a:satMod val="115000"/>
                      </a:srgbClr>
                    </a:gs>
                    <a:gs pos="100000">
                      <a:srgbClr val="D51996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4000" dirty="0">
              <a:ln>
                <a:solidFill>
                  <a:srgbClr val="D51996"/>
                </a:solidFill>
              </a:ln>
              <a:gradFill flip="none" rotWithShape="1">
                <a:gsLst>
                  <a:gs pos="0">
                    <a:srgbClr val="D51996">
                      <a:shade val="30000"/>
                      <a:satMod val="115000"/>
                    </a:srgbClr>
                  </a:gs>
                  <a:gs pos="50000">
                    <a:srgbClr val="D51996">
                      <a:shade val="67500"/>
                      <a:satMod val="115000"/>
                    </a:srgbClr>
                  </a:gs>
                  <a:gs pos="100000">
                    <a:srgbClr val="D51996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5305961"/>
            <a:ext cx="556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40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এছাড়াও প্রয়োজনবোধে নিজস্ব কৌশল প্রয়োগ করতে পারবেন।</a:t>
            </a:r>
          </a:p>
        </p:txBody>
      </p:sp>
    </p:spTree>
    <p:extLst>
      <p:ext uri="{BB962C8B-B14F-4D97-AF65-F5344CB8AC3E}">
        <p14:creationId xmlns:p14="http://schemas.microsoft.com/office/powerpoint/2010/main" val="68552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43"/>
          <a:stretch/>
        </p:blipFill>
        <p:spPr bwMode="auto">
          <a:xfrm>
            <a:off x="1251857" y="268223"/>
            <a:ext cx="6391469" cy="5370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lded Corner 1"/>
          <p:cNvSpPr/>
          <p:nvPr/>
        </p:nvSpPr>
        <p:spPr>
          <a:xfrm>
            <a:off x="1894891" y="5981700"/>
            <a:ext cx="5105400" cy="609600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anDown">
              <a:avLst/>
            </a:prstTxWarp>
          </a:bodyPr>
          <a:lstStyle/>
          <a:p>
            <a:pPr algn="ctr"/>
            <a:r>
              <a:rPr lang="bn-BD" sz="40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বেলে মাটি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457200"/>
            <a:ext cx="7727475" cy="513217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" name="7-Point Star 2"/>
          <p:cNvSpPr/>
          <p:nvPr/>
        </p:nvSpPr>
        <p:spPr>
          <a:xfrm>
            <a:off x="457200" y="5943600"/>
            <a:ext cx="7086600" cy="609600"/>
          </a:xfrm>
          <a:prstGeom prst="star7">
            <a:avLst>
              <a:gd name="adj" fmla="val 38988"/>
              <a:gd name="hf" fmla="val 102572"/>
              <a:gd name="vf" fmla="val 10521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bn-BD" sz="4000" b="1" dirty="0" smtClean="0">
                <a:ln>
                  <a:solidFill>
                    <a:schemeClr val="bg2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দোআঁশ মাটি</a:t>
            </a:r>
            <a:endParaRPr lang="en-US" sz="4000" b="1" dirty="0">
              <a:ln>
                <a:solidFill>
                  <a:schemeClr val="bg2"/>
                </a:solidFill>
              </a:ln>
              <a:solidFill>
                <a:sysClr val="windowText" lastClr="00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7-Point Star 11"/>
          <p:cNvSpPr/>
          <p:nvPr/>
        </p:nvSpPr>
        <p:spPr>
          <a:xfrm>
            <a:off x="1409700" y="5791200"/>
            <a:ext cx="5753100" cy="912743"/>
          </a:xfrm>
          <a:prstGeom prst="star7">
            <a:avLst>
              <a:gd name="adj" fmla="val 38988"/>
              <a:gd name="hf" fmla="val 102572"/>
              <a:gd name="vf" fmla="val 10521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bn-BD" sz="4000" b="1" dirty="0" smtClean="0">
                <a:ln>
                  <a:solidFill>
                    <a:schemeClr val="bg2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এঁটেল মাটি</a:t>
            </a:r>
            <a:endParaRPr lang="en-US" sz="4000" b="1" dirty="0">
              <a:ln>
                <a:solidFill>
                  <a:schemeClr val="bg2"/>
                </a:solidFill>
              </a:ln>
              <a:solidFill>
                <a:sysClr val="windowText" lastClr="00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757" y="304799"/>
            <a:ext cx="8144918" cy="5412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724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6000">
              <a:srgbClr val="1F1F1F"/>
            </a:gs>
            <a:gs pos="17999">
              <a:srgbClr val="FFFFFF"/>
            </a:gs>
            <a:gs pos="42000">
              <a:srgbClr val="636363"/>
            </a:gs>
            <a:gs pos="53000">
              <a:srgbClr val="CFCFCF"/>
            </a:gs>
            <a:gs pos="66000">
              <a:srgbClr val="CFCFCF"/>
            </a:gs>
            <a:gs pos="75999">
              <a:srgbClr val="1F1F1F"/>
            </a:gs>
            <a:gs pos="78999">
              <a:srgbClr val="FFFFFF"/>
            </a:gs>
            <a:gs pos="100000">
              <a:srgbClr val="7F7F7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8382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bn-BD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 কাজ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55170"/>
            <a:ext cx="1972733" cy="1232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1081087"/>
            <a:ext cx="2057400" cy="1285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40883"/>
            <a:ext cx="1972733" cy="1232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066800"/>
            <a:ext cx="2057400" cy="1285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lowchart: Predefined Process 9"/>
          <p:cNvSpPr/>
          <p:nvPr/>
        </p:nvSpPr>
        <p:spPr>
          <a:xfrm>
            <a:off x="1066800" y="2895600"/>
            <a:ext cx="7239000" cy="2743200"/>
          </a:xfrm>
          <a:prstGeom prst="flowChartPredefined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bn-BD" sz="4000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মাটির বুনট ক</a:t>
            </a:r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ী</a:t>
            </a:r>
            <a:r>
              <a:rPr lang="bn-BD" sz="4000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? কিভাবে বুনট নির্ধারণ করা হয় ?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710" y="5939790"/>
            <a:ext cx="796290" cy="9182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43" y="5939790"/>
            <a:ext cx="796290" cy="91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5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10596" y="1151373"/>
            <a:ext cx="4742404" cy="3915117"/>
            <a:chOff x="540182" y="426872"/>
            <a:chExt cx="8146618" cy="4830928"/>
          </a:xfrm>
        </p:grpSpPr>
        <p:sp>
          <p:nvSpPr>
            <p:cNvPr id="3" name="Rectangle 2"/>
            <p:cNvSpPr/>
            <p:nvPr/>
          </p:nvSpPr>
          <p:spPr>
            <a:xfrm>
              <a:off x="609600" y="496290"/>
              <a:ext cx="7924800" cy="4654068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09600" y="1981200"/>
              <a:ext cx="3962400" cy="809968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143000"/>
              <a:ext cx="4114800" cy="4114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182" y="426872"/>
              <a:ext cx="2050618" cy="20506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413" y="678715"/>
              <a:ext cx="1988285" cy="19882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047999" y="426872"/>
              <a:ext cx="2057400" cy="2057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797934" y="461638"/>
              <a:ext cx="2099155" cy="20991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609854" y="461638"/>
              <a:ext cx="1924546" cy="19245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267200" y="719918"/>
              <a:ext cx="2057400" cy="2057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076698" y="762000"/>
              <a:ext cx="2057400" cy="2057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90111" y="584379"/>
              <a:ext cx="2057400" cy="2057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256788" y="762000"/>
              <a:ext cx="2057400" cy="2057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971800" y="685800"/>
              <a:ext cx="2057400" cy="2057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447800" y="482515"/>
              <a:ext cx="2057400" cy="2057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5" name="Picture 2" descr="C:\Users\Muhid\Desktop\MMM\Soil &amp; Agriculture\sand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1550399"/>
            <a:ext cx="2838367" cy="2945401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4" name="TextBox 3"/>
          <p:cNvSpPr txBox="1"/>
          <p:nvPr/>
        </p:nvSpPr>
        <p:spPr>
          <a:xfrm>
            <a:off x="533400" y="5781526"/>
            <a:ext cx="80772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শতকরা ৭০ ভাগ বা তারও বেশী বালু কণা বিদ্যমান আছে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7688" y="5845314"/>
            <a:ext cx="710571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বেলে মাটিতে চাষযোগ্য ফসল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2" y="2946395"/>
            <a:ext cx="3995248" cy="2235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492882" y="46482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গোবর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60"/>
          <a:stretch/>
        </p:blipFill>
        <p:spPr>
          <a:xfrm>
            <a:off x="533401" y="338135"/>
            <a:ext cx="2933592" cy="217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extBox 31"/>
          <p:cNvSpPr txBox="1"/>
          <p:nvPr/>
        </p:nvSpPr>
        <p:spPr>
          <a:xfrm>
            <a:off x="1217446" y="2359338"/>
            <a:ext cx="1373368" cy="688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কম্পোষ্ট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068174" y="1426206"/>
            <a:ext cx="3875311" cy="1088072"/>
          </a:xfrm>
          <a:prstGeom prst="straightConnector1">
            <a:avLst/>
          </a:prstGeom>
          <a:ln w="1270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989614" y="2651407"/>
            <a:ext cx="1905000" cy="0"/>
          </a:xfrm>
          <a:prstGeom prst="straightConnector1">
            <a:avLst/>
          </a:prstGeom>
          <a:ln w="1270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068174" y="2703669"/>
            <a:ext cx="4323226" cy="1505946"/>
          </a:xfrm>
          <a:prstGeom prst="straightConnector1">
            <a:avLst/>
          </a:prstGeom>
          <a:ln w="1270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10" y="1027529"/>
            <a:ext cx="6580981" cy="3837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82" y="1459723"/>
            <a:ext cx="5843713" cy="3423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718" y="868086"/>
            <a:ext cx="5266424" cy="4042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TextBox 46"/>
          <p:cNvSpPr txBox="1"/>
          <p:nvPr/>
        </p:nvSpPr>
        <p:spPr>
          <a:xfrm>
            <a:off x="3466992" y="5105400"/>
            <a:ext cx="13972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কাউন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00160" y="5105400"/>
            <a:ext cx="179373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আলু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300160" y="5066490"/>
            <a:ext cx="2110040" cy="715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বাদাম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1" y="70134"/>
            <a:ext cx="7958529" cy="5180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TextBox 49"/>
          <p:cNvSpPr txBox="1"/>
          <p:nvPr/>
        </p:nvSpPr>
        <p:spPr>
          <a:xfrm>
            <a:off x="3303469" y="5137428"/>
            <a:ext cx="2260417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তরমুজ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0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C 0.01718 0.00325 0.02743 0.00487 0.0427 0.01181 C 0.04809 0.01412 0.05347 0.01667 0.05885 0.01899 C 0.06059 0.01968 0.06423 0.0213 0.06423 0.0213 C 0.07812 0.03519 0.096 0.04098 0.1125 0.04746 C 0.12829 0.05371 0.10416 0.04537 0.125 0.05463 C 0.13715 0.05996 0.14097 0.05973 0.15347 0.06181 C 0.16388 0.06621 0.17326 0.07246 0.18385 0.07616 C 0.19739 0.08774 0.21128 0.09028 0.22673 0.09283 C 0.24027 0.09723 0.23906 0.09584 0.25 0.10232 C 0.25902 0.10764 0.26545 0.11343 0.275 0.11667 C 0.30642 0.14468 0.346 0.1426 0.38211 0.15 C 0.39722 0.15672 0.40885 0.1595 0.425 0.16181 C 0.44045 0.16783 0.45538 0.17292 0.47135 0.17616 C 0.47604 0.17825 0.48107 0.17825 0.48559 0.18079 C 0.48836 0.18241 0.49062 0.18519 0.4927 0.18797 C 0.49427 0.19005 0.49444 0.19375 0.49635 0.19514 C 0.49895 0.19723 0.50225 0.19676 0.5052 0.19746 C 0.51232 0.20301 0.51927 0.20718 0.52673 0.21181 " pathEditMode="relative" ptsTypes="ffffffffffffffffffA">
                                      <p:cBhvr>
                                        <p:cTn id="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C 0.02257 -0.01991 0.04809 -0.02986 0.075 -0.03333 C 0.10035 -0.04259 0.12326 -0.04352 0.15 -0.04514 C 0.15937 -0.0537 0.16996 -0.05 0.18038 -0.05463 C 0.19305 -0.06597 0.17691 -0.05301 0.19462 -0.06181 C 0.1967 -0.06273 0.19809 -0.06528 0.2 -0.06667 C 0.2066 -0.07176 0.21996 -0.07824 0.225 -0.08079 C 0.22673 -0.08171 0.22864 -0.08218 0.23038 -0.08333 C 0.23281 -0.08495 0.23507 -0.08658 0.2375 -0.08796 C 0.24097 -0.08982 0.24826 -0.09283 0.24826 -0.09283 C 0.25816 -0.10278 0.27031 -0.10671 0.28212 -0.11181 C 0.28715 -0.11713 0.29132 -0.12384 0.29653 -0.12847 C 0.29791 -0.12986 0.30833 -0.1331 0.30903 -0.13333 C 0.31736 -0.1375 0.32778 -0.14745 0.33576 -0.15 C 0.34479 -0.15301 0.34062 -0.15139 0.34826 -0.15463 C 0.35677 -0.16227 0.36684 -0.16389 0.37673 -0.16667 C 0.38437 -0.17315 0.39097 -0.17408 0.4 -0.17616 C 0.40955 -0.18241 0.41823 -0.18519 0.42864 -0.18796 C 0.43802 -0.19421 0.44479 -0.1956 0.45538 -0.19745 C 0.47187 -0.20833 0.48785 -0.22083 0.50538 -0.22847 C 0.5125 -0.23472 0.5243 -0.2412 0.52864 -0.25232 " pathEditMode="relative" ptsTypes="ffffffffffffffffffffA">
                                      <p:cBhvr>
                                        <p:cTn id="9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9" grpId="0"/>
      <p:bldP spid="9" grpId="1"/>
      <p:bldP spid="32" grpId="0"/>
      <p:bldP spid="32" grpId="1"/>
      <p:bldP spid="32" grpId="2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228600" y="228600"/>
            <a:ext cx="8686800" cy="6477000"/>
          </a:xfrm>
          <a:prstGeom prst="plaqu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Internal Storage 7"/>
          <p:cNvSpPr/>
          <p:nvPr/>
        </p:nvSpPr>
        <p:spPr>
          <a:xfrm>
            <a:off x="762000" y="1524000"/>
            <a:ext cx="7772400" cy="4038600"/>
          </a:xfrm>
          <a:prstGeom prst="flowChartInternalStorag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bn-BD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বেলে মাটি কাকে বলে ? বেলে মাটি কিভাবে চাষ উপযোগী করা যায় এবং কোন কোন ফসল চাষ করা যায় ? </a:t>
            </a:r>
            <a:endParaRPr lang="en-US" sz="40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ardrop 8"/>
          <p:cNvSpPr/>
          <p:nvPr/>
        </p:nvSpPr>
        <p:spPr>
          <a:xfrm flipH="1" flipV="1">
            <a:off x="2971800" y="457200"/>
            <a:ext cx="4191000" cy="838200"/>
          </a:xfrm>
          <a:prstGeom prst="teardrop">
            <a:avLst>
              <a:gd name="adj" fmla="val 159371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2400" y="559904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 </a:t>
            </a:r>
            <a:r>
              <a:rPr lang="bn-BD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425440"/>
            <a:ext cx="2042160" cy="1432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20" y="5458190"/>
            <a:ext cx="2042160" cy="1432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458190"/>
            <a:ext cx="2042160" cy="1432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414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1066800" y="440184"/>
            <a:ext cx="7162800" cy="5173653"/>
            <a:chOff x="525855" y="538886"/>
            <a:chExt cx="8084745" cy="4796162"/>
          </a:xfrm>
        </p:grpSpPr>
        <p:sp>
          <p:nvSpPr>
            <p:cNvPr id="26" name="Rectangle 25"/>
            <p:cNvSpPr/>
            <p:nvPr/>
          </p:nvSpPr>
          <p:spPr>
            <a:xfrm>
              <a:off x="525855" y="573538"/>
              <a:ext cx="7924800" cy="4654068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255" y="1220248"/>
              <a:ext cx="4114800" cy="4114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686054" y="538886"/>
              <a:ext cx="1924546" cy="19245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47" name="TextBox 46"/>
          <p:cNvSpPr txBox="1"/>
          <p:nvPr/>
        </p:nvSpPr>
        <p:spPr>
          <a:xfrm>
            <a:off x="521175" y="5940546"/>
            <a:ext cx="8617382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বলিকণা শতকরা ৭০ ভাগের কম কিন্তু ২০ ভাগের বেশি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7200" y="5943600"/>
            <a:ext cx="8617382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অর্ধেক বালিকণা এবং বাকি অর্ধেক পলি ও কদর্ম কণা বিদ্যমান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6357" y="911259"/>
            <a:ext cx="5246243" cy="4586679"/>
            <a:chOff x="6639037" y="1033621"/>
            <a:chExt cx="7311510" cy="410645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9037" y="1033621"/>
              <a:ext cx="3260149" cy="23109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54" r="47784"/>
            <a:stretch/>
          </p:blipFill>
          <p:spPr>
            <a:xfrm>
              <a:off x="6655366" y="2748402"/>
              <a:ext cx="4225693" cy="23916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400" y="1033621"/>
              <a:ext cx="4273147" cy="4038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3"/>
          <a:stretch/>
        </p:blipFill>
        <p:spPr>
          <a:xfrm>
            <a:off x="5562600" y="1675066"/>
            <a:ext cx="3352800" cy="2883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562600" y="4579343"/>
            <a:ext cx="327660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আদর্শ দোআঁশ মাটি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191000" y="3116680"/>
            <a:ext cx="2819400" cy="50025"/>
          </a:xfrm>
          <a:prstGeom prst="straightConnector1">
            <a:avLst/>
          </a:prstGeom>
          <a:ln w="1270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20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24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827552" y="331629"/>
            <a:ext cx="7415923" cy="5288251"/>
            <a:chOff x="727532" y="232986"/>
            <a:chExt cx="7415923" cy="528825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4" r="63987" b="15129"/>
            <a:stretch/>
          </p:blipFill>
          <p:spPr>
            <a:xfrm>
              <a:off x="727532" y="232986"/>
              <a:ext cx="3941933" cy="52882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4" r="63987" b="15129"/>
            <a:stretch/>
          </p:blipFill>
          <p:spPr>
            <a:xfrm flipH="1">
              <a:off x="4329875" y="397169"/>
              <a:ext cx="3074068" cy="51240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4" r="63987" b="15129"/>
            <a:stretch/>
          </p:blipFill>
          <p:spPr>
            <a:xfrm flipH="1">
              <a:off x="5069387" y="397169"/>
              <a:ext cx="3074068" cy="51240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4" name="Group 33"/>
          <p:cNvGrpSpPr/>
          <p:nvPr/>
        </p:nvGrpSpPr>
        <p:grpSpPr>
          <a:xfrm>
            <a:off x="289739" y="-5189"/>
            <a:ext cx="8458200" cy="6126070"/>
            <a:chOff x="381000" y="83671"/>
            <a:chExt cx="8458200" cy="612607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25" r="4465" b="14830"/>
            <a:stretch/>
          </p:blipFill>
          <p:spPr>
            <a:xfrm>
              <a:off x="381000" y="349812"/>
              <a:ext cx="3683040" cy="58599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25" r="4465" b="14830"/>
            <a:stretch/>
          </p:blipFill>
          <p:spPr>
            <a:xfrm>
              <a:off x="3190653" y="83671"/>
              <a:ext cx="3683040" cy="58599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25" r="4465" b="14830"/>
            <a:stretch/>
          </p:blipFill>
          <p:spPr>
            <a:xfrm>
              <a:off x="5156160" y="230826"/>
              <a:ext cx="3683040" cy="58599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6" name="Group 35"/>
          <p:cNvGrpSpPr/>
          <p:nvPr/>
        </p:nvGrpSpPr>
        <p:grpSpPr>
          <a:xfrm>
            <a:off x="482725" y="194811"/>
            <a:ext cx="8072228" cy="5561885"/>
            <a:chOff x="258081" y="-273589"/>
            <a:chExt cx="8802108" cy="694797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33" t="-5356" r="31067" b="12376"/>
            <a:stretch/>
          </p:blipFill>
          <p:spPr>
            <a:xfrm>
              <a:off x="258081" y="0"/>
              <a:ext cx="5021589" cy="66743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33" t="-5356" r="31067" b="12376"/>
            <a:stretch/>
          </p:blipFill>
          <p:spPr>
            <a:xfrm>
              <a:off x="4038600" y="-273589"/>
              <a:ext cx="5021589" cy="66743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7" name="TextBox 36"/>
          <p:cNvSpPr txBox="1"/>
          <p:nvPr/>
        </p:nvSpPr>
        <p:spPr>
          <a:xfrm>
            <a:off x="2842439" y="5791200"/>
            <a:ext cx="3352800" cy="70788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বেলে দোআঁশ মাটি</a:t>
            </a:r>
            <a:endParaRPr lang="en-US" sz="40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77058" y="5854740"/>
            <a:ext cx="430537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পলি দোআঁশ মাটি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37269" y="5854740"/>
            <a:ext cx="4784951" cy="7078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এঁটেল দোআঁশ মাটি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0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 animBg="1"/>
      <p:bldP spid="38" grpId="1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52400" y="228600"/>
            <a:ext cx="8763000" cy="64770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1" r="69108" b="12195"/>
          <a:stretch/>
        </p:blipFill>
        <p:spPr>
          <a:xfrm>
            <a:off x="990600" y="2765334"/>
            <a:ext cx="1905000" cy="2721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5" t="9357" b="17648"/>
          <a:stretch/>
        </p:blipFill>
        <p:spPr>
          <a:xfrm>
            <a:off x="3461133" y="2743200"/>
            <a:ext cx="2177667" cy="289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8" t="6282" r="34924" b="13344"/>
          <a:stretch/>
        </p:blipFill>
        <p:spPr>
          <a:xfrm>
            <a:off x="6250081" y="2655978"/>
            <a:ext cx="1888840" cy="29828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" y="5589657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 ক</a:t>
            </a:r>
            <a:endParaRPr lang="en-US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1266" y="5620623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 খ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65801" y="5620623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 গ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10000" y="457200"/>
            <a:ext cx="1676400" cy="990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মাটি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790700" y="1447800"/>
            <a:ext cx="5403801" cy="10336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Down Arrow 18"/>
          <p:cNvSpPr/>
          <p:nvPr/>
        </p:nvSpPr>
        <p:spPr>
          <a:xfrm>
            <a:off x="1638300" y="1447800"/>
            <a:ext cx="571500" cy="12638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4248150" y="1501492"/>
            <a:ext cx="571500" cy="12638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6858000" y="1442036"/>
            <a:ext cx="571500" cy="12638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90600" y="5644264"/>
            <a:ext cx="1905000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বেলে মাটি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31941" y="5663495"/>
            <a:ext cx="190500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এঁটেল মাটি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89601" y="5663495"/>
            <a:ext cx="2209800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দোআঁশ মাটি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13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 animBg="1"/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619011" y="5869360"/>
            <a:ext cx="7915389" cy="60764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শতকরা ৪০ ভাগের বেশি কর্দম কণা বিদ্যমান</a:t>
            </a:r>
            <a:endParaRPr lang="en-US" sz="40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19011" y="514065"/>
            <a:ext cx="7458189" cy="4819935"/>
            <a:chOff x="619011" y="1049426"/>
            <a:chExt cx="7716727" cy="49703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2678701"/>
              <a:ext cx="3535138" cy="33410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744" y="1049426"/>
              <a:ext cx="4597056" cy="32585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7273" y="1086748"/>
              <a:ext cx="3535138" cy="33410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011" y="2678701"/>
              <a:ext cx="5565525" cy="33411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80" y="459638"/>
            <a:ext cx="7570424" cy="50267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>
          <a:xfrm>
            <a:off x="2555447" y="514253"/>
            <a:ext cx="4150153" cy="5347702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4060981" y="2826806"/>
            <a:ext cx="1066800" cy="304800"/>
          </a:xfrm>
          <a:prstGeom prst="ellipse">
            <a:avLst/>
          </a:prstGeom>
          <a:noFill/>
          <a:ln w="38100">
            <a:solidFill>
              <a:srgbClr val="D5199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495800" y="2514600"/>
            <a:ext cx="1066800" cy="3048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444240" y="2438400"/>
            <a:ext cx="975360" cy="304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77071" y="641606"/>
            <a:ext cx="2257329" cy="200944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perspectiveRigh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bn-BD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ঢাকা জেলার উত্তরাংশ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277070" y="641605"/>
            <a:ext cx="2257329" cy="2009441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perspectiveRigh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bn-BD" sz="4000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টাঙ্গাইল </a:t>
            </a:r>
            <a:r>
              <a:rPr lang="bn-BD" sz="4000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জেলার </a:t>
            </a:r>
            <a:r>
              <a:rPr lang="bn-BD" sz="4000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পূর্বাংশ</a:t>
            </a:r>
            <a:endParaRPr lang="en-US" sz="4000" dirty="0">
              <a:ln>
                <a:solidFill>
                  <a:srgbClr val="002060"/>
                </a:solidFill>
              </a:ln>
              <a:solidFill>
                <a:srgbClr val="FFC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943600" y="433800"/>
            <a:ext cx="2819400" cy="2004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perspectiveRigh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bn-BD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ময়মনসিংহ </a:t>
            </a:r>
            <a:r>
              <a:rPr lang="bn-BD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জেলার </a:t>
            </a:r>
            <a:r>
              <a:rPr lang="bn-BD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দক্ষিণ-পশ্চিমাংশে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25987" y="5968885"/>
            <a:ext cx="425161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এঁটেল মাটির প্রাপ্তিস্থান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9401" y="5845314"/>
            <a:ext cx="25146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এঁটেল মাটি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1"/>
          <a:stretch/>
        </p:blipFill>
        <p:spPr>
          <a:xfrm>
            <a:off x="1099921" y="363684"/>
            <a:ext cx="6499095" cy="531419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84622" y="246072"/>
            <a:ext cx="7888266" cy="5331562"/>
            <a:chOff x="775042" y="1024544"/>
            <a:chExt cx="6853646" cy="467330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342" y="3430219"/>
              <a:ext cx="3581400" cy="21488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3054" y="1102679"/>
              <a:ext cx="3415634" cy="24025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042" y="1024544"/>
              <a:ext cx="3810000" cy="26289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2" y="3157847"/>
              <a:ext cx="2984500" cy="2540000"/>
            </a:xfrm>
            <a:prstGeom prst="rect">
              <a:avLst/>
            </a:prstGeom>
          </p:spPr>
        </p:pic>
      </p:grpSp>
      <p:sp>
        <p:nvSpPr>
          <p:cNvPr id="40" name="TextBox 39"/>
          <p:cNvSpPr txBox="1"/>
          <p:nvPr/>
        </p:nvSpPr>
        <p:spPr>
          <a:xfrm>
            <a:off x="3069401" y="5845314"/>
            <a:ext cx="25146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এঁটেল মাটি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9347" y="5791200"/>
            <a:ext cx="787505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40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জৈব পদার্থ</a:t>
            </a:r>
            <a:endParaRPr lang="en-US" sz="40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4848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7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7" presetClass="emph" presetSubtype="6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28" grpId="0" animBg="1"/>
      <p:bldP spid="28" grpId="1" animBg="1"/>
      <p:bldP spid="33" grpId="0" animBg="1"/>
      <p:bldP spid="33" grpId="1" animBg="1"/>
      <p:bldP spid="35" grpId="0" animBg="1"/>
      <p:bldP spid="35" grpId="1" animBg="1"/>
      <p:bldP spid="6" grpId="0" animBg="1"/>
      <p:bldP spid="6" grpId="1" animBg="1"/>
      <p:bldP spid="38" grpId="0" animBg="1"/>
      <p:bldP spid="38" grpId="1" animBg="1"/>
      <p:bldP spid="39" grpId="0" animBg="1"/>
      <p:bldP spid="39" grpId="1" animBg="1"/>
      <p:bldP spid="7" grpId="0" animBg="1"/>
      <p:bldP spid="7" grpId="1" animBg="1"/>
      <p:bldP spid="8" grpId="0" animBg="1"/>
      <p:bldP spid="8" grpId="1" animBg="1"/>
      <p:bldP spid="40" grpId="0" animBg="1"/>
      <p:bldP spid="40" grpId="1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7"/>
          <a:stretch/>
        </p:blipFill>
        <p:spPr>
          <a:xfrm>
            <a:off x="793512" y="3331293"/>
            <a:ext cx="2586540" cy="2447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13021"/>
            <a:ext cx="3179691" cy="2135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3136612"/>
            <a:ext cx="3179691" cy="2351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0"/>
          <a:stretch/>
        </p:blipFill>
        <p:spPr>
          <a:xfrm>
            <a:off x="685800" y="152615"/>
            <a:ext cx="2694252" cy="245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752600" y="6251567"/>
            <a:ext cx="6096000" cy="3871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এঁটেল মাটিতে চাষযোগ্য ফসল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4437" y="2787608"/>
            <a:ext cx="2357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লাল শাক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7712" y="2615625"/>
            <a:ext cx="2357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ধান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37" y="5185791"/>
            <a:ext cx="2357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বেগুন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94075" y="5375637"/>
            <a:ext cx="2357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পাট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5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533400" y="457200"/>
            <a:ext cx="8077200" cy="5943600"/>
          </a:xfrm>
          <a:prstGeom prst="flowChartAlternateProcess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92" y="4899660"/>
            <a:ext cx="1943100" cy="1501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7200"/>
            <a:ext cx="171450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Horizontal Scroll 10"/>
          <p:cNvSpPr/>
          <p:nvPr/>
        </p:nvSpPr>
        <p:spPr>
          <a:xfrm>
            <a:off x="1143000" y="1752600"/>
            <a:ext cx="7010400" cy="3147060"/>
          </a:xfrm>
          <a:prstGeom prst="horizontalScroll">
            <a:avLst>
              <a:gd name="adj" fmla="val 2002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bn-BD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চাষাবাদের জন্য কোন মাটি উত্তম বলে মনে কর, </a:t>
            </a:r>
          </a:p>
          <a:p>
            <a:pPr algn="ctr"/>
            <a:r>
              <a:rPr lang="bn-BD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তোমাদের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উত্তরের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পক্ষে যুক্তি দাও।</a:t>
            </a:r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46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6933" y="152400"/>
            <a:ext cx="338664" cy="6553200"/>
            <a:chOff x="-16933" y="152400"/>
            <a:chExt cx="643466" cy="6553200"/>
          </a:xfrm>
        </p:grpSpPr>
        <p:sp>
          <p:nvSpPr>
            <p:cNvPr id="4" name="4-Point Star 3"/>
            <p:cNvSpPr/>
            <p:nvPr/>
          </p:nvSpPr>
          <p:spPr>
            <a:xfrm>
              <a:off x="0" y="152400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4-Point Star 4"/>
            <p:cNvSpPr/>
            <p:nvPr/>
          </p:nvSpPr>
          <p:spPr>
            <a:xfrm>
              <a:off x="0" y="1219200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4-Point Star 5"/>
            <p:cNvSpPr/>
            <p:nvPr/>
          </p:nvSpPr>
          <p:spPr>
            <a:xfrm>
              <a:off x="16933" y="2286000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4-Point Star 6"/>
            <p:cNvSpPr/>
            <p:nvPr/>
          </p:nvSpPr>
          <p:spPr>
            <a:xfrm>
              <a:off x="0" y="3352800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4-Point Star 7"/>
            <p:cNvSpPr/>
            <p:nvPr/>
          </p:nvSpPr>
          <p:spPr>
            <a:xfrm>
              <a:off x="0" y="4572000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4-Point Star 8"/>
            <p:cNvSpPr/>
            <p:nvPr/>
          </p:nvSpPr>
          <p:spPr>
            <a:xfrm>
              <a:off x="-16933" y="5638800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839198" y="76200"/>
            <a:ext cx="254001" cy="6553200"/>
            <a:chOff x="8449734" y="76200"/>
            <a:chExt cx="643466" cy="6553200"/>
          </a:xfrm>
        </p:grpSpPr>
        <p:sp>
          <p:nvSpPr>
            <p:cNvPr id="10" name="4-Point Star 9"/>
            <p:cNvSpPr/>
            <p:nvPr/>
          </p:nvSpPr>
          <p:spPr>
            <a:xfrm>
              <a:off x="8466667" y="76200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4-Point Star 10"/>
            <p:cNvSpPr/>
            <p:nvPr/>
          </p:nvSpPr>
          <p:spPr>
            <a:xfrm>
              <a:off x="8466667" y="1143000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4-Point Star 11"/>
            <p:cNvSpPr/>
            <p:nvPr/>
          </p:nvSpPr>
          <p:spPr>
            <a:xfrm>
              <a:off x="8483600" y="2209800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4-Point Star 12"/>
            <p:cNvSpPr/>
            <p:nvPr/>
          </p:nvSpPr>
          <p:spPr>
            <a:xfrm>
              <a:off x="8466667" y="3276600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8466667" y="4495800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8449734" y="5562600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5533" y="-33866"/>
            <a:ext cx="8593667" cy="403087"/>
            <a:chOff x="245533" y="-33866"/>
            <a:chExt cx="8593667" cy="643466"/>
          </a:xfrm>
        </p:grpSpPr>
        <p:sp>
          <p:nvSpPr>
            <p:cNvPr id="19" name="4-Point Star 18"/>
            <p:cNvSpPr/>
            <p:nvPr/>
          </p:nvSpPr>
          <p:spPr>
            <a:xfrm rot="16200000">
              <a:off x="474133" y="-245533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4-Point Star 19"/>
            <p:cNvSpPr/>
            <p:nvPr/>
          </p:nvSpPr>
          <p:spPr>
            <a:xfrm rot="16200000">
              <a:off x="1600200" y="-245533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4-Point Star 20"/>
            <p:cNvSpPr/>
            <p:nvPr/>
          </p:nvSpPr>
          <p:spPr>
            <a:xfrm rot="16200000">
              <a:off x="2667000" y="-262466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4-Point Star 21"/>
            <p:cNvSpPr/>
            <p:nvPr/>
          </p:nvSpPr>
          <p:spPr>
            <a:xfrm rot="16200000">
              <a:off x="3810000" y="-245533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4-Point Star 22"/>
            <p:cNvSpPr/>
            <p:nvPr/>
          </p:nvSpPr>
          <p:spPr>
            <a:xfrm rot="16200000">
              <a:off x="4953000" y="-245533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4-Point Star 23"/>
            <p:cNvSpPr/>
            <p:nvPr/>
          </p:nvSpPr>
          <p:spPr>
            <a:xfrm rot="16200000">
              <a:off x="6019800" y="-228600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4-Point Star 24"/>
            <p:cNvSpPr/>
            <p:nvPr/>
          </p:nvSpPr>
          <p:spPr>
            <a:xfrm rot="16200000">
              <a:off x="7010400" y="-245533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4-Point Star 25"/>
            <p:cNvSpPr/>
            <p:nvPr/>
          </p:nvSpPr>
          <p:spPr>
            <a:xfrm rot="16200000">
              <a:off x="8001000" y="-228600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21733" y="6553198"/>
            <a:ext cx="8593667" cy="304801"/>
            <a:chOff x="245533" y="-33866"/>
            <a:chExt cx="8593667" cy="643466"/>
          </a:xfrm>
        </p:grpSpPr>
        <p:sp>
          <p:nvSpPr>
            <p:cNvPr id="29" name="4-Point Star 28"/>
            <p:cNvSpPr/>
            <p:nvPr/>
          </p:nvSpPr>
          <p:spPr>
            <a:xfrm rot="16200000">
              <a:off x="474133" y="-245533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4-Point Star 29"/>
            <p:cNvSpPr/>
            <p:nvPr/>
          </p:nvSpPr>
          <p:spPr>
            <a:xfrm rot="16200000">
              <a:off x="1600200" y="-245533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4-Point Star 30"/>
            <p:cNvSpPr/>
            <p:nvPr/>
          </p:nvSpPr>
          <p:spPr>
            <a:xfrm rot="16200000">
              <a:off x="2667000" y="-262466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4-Point Star 31"/>
            <p:cNvSpPr/>
            <p:nvPr/>
          </p:nvSpPr>
          <p:spPr>
            <a:xfrm rot="16200000">
              <a:off x="3810000" y="-245533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4-Point Star 32"/>
            <p:cNvSpPr/>
            <p:nvPr/>
          </p:nvSpPr>
          <p:spPr>
            <a:xfrm rot="16200000">
              <a:off x="4953000" y="-245533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4-Point Star 33"/>
            <p:cNvSpPr/>
            <p:nvPr/>
          </p:nvSpPr>
          <p:spPr>
            <a:xfrm rot="16200000">
              <a:off x="6019800" y="-228600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4-Point Star 34"/>
            <p:cNvSpPr/>
            <p:nvPr/>
          </p:nvSpPr>
          <p:spPr>
            <a:xfrm rot="16200000">
              <a:off x="7010400" y="-245533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4-Point Star 35"/>
            <p:cNvSpPr/>
            <p:nvPr/>
          </p:nvSpPr>
          <p:spPr>
            <a:xfrm rot="16200000">
              <a:off x="8001000" y="-228600"/>
              <a:ext cx="609600" cy="1066800"/>
            </a:xfrm>
            <a:prstGeom prst="star4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931333" y="762000"/>
            <a:ext cx="7154967" cy="1981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urveDow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n-BD" sz="5400" b="1" dirty="0" smtClean="0">
                <a:ln>
                  <a:solidFill>
                    <a:srgbClr val="D51996"/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0086">
                      <a:srgbClr val="FF0000"/>
                    </a:gs>
                    <a:gs pos="43352">
                      <a:srgbClr val="24D816"/>
                    </a:gs>
                    <a:gs pos="55722">
                      <a:srgbClr val="7030A0"/>
                    </a:gs>
                    <a:gs pos="74000">
                      <a:srgbClr val="24D816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ikoshBAN" pitchFamily="2" charset="0"/>
                <a:cs typeface="NikoshBAN" pitchFamily="2" charset="0"/>
              </a:rPr>
              <a:t>স্বাগতম </a:t>
            </a:r>
            <a:endParaRPr lang="en-US" sz="5400" b="1" dirty="0">
              <a:ln>
                <a:solidFill>
                  <a:srgbClr val="D51996"/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0086">
                    <a:srgbClr val="FF0000"/>
                  </a:gs>
                  <a:gs pos="43352">
                    <a:srgbClr val="24D816"/>
                  </a:gs>
                  <a:gs pos="55722">
                    <a:srgbClr val="7030A0"/>
                  </a:gs>
                  <a:gs pos="74000">
                    <a:srgbClr val="24D816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693280"/>
            <a:ext cx="558800" cy="285991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1" y="3693280"/>
            <a:ext cx="1680001" cy="300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3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2" presetID="28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304800" y="152400"/>
            <a:ext cx="8610600" cy="6629400"/>
          </a:xfrm>
          <a:prstGeom prst="flowChartAlternateProcess">
            <a:avLst/>
          </a:prstGeom>
          <a:solidFill>
            <a:schemeClr val="bg2"/>
          </a:solidFill>
          <a:ln>
            <a:solidFill>
              <a:srgbClr val="FFC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81400" y="381000"/>
            <a:ext cx="1905000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98887" y="1258669"/>
            <a:ext cx="39982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  <a:sym typeface="Wingdings 2"/>
              </a:rPr>
              <a:t></a:t>
            </a:r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এঁটেল মাটি কাকে বলে?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12-Point Star 6"/>
          <p:cNvSpPr/>
          <p:nvPr/>
        </p:nvSpPr>
        <p:spPr>
          <a:xfrm>
            <a:off x="829322" y="1752600"/>
            <a:ext cx="533400" cy="609600"/>
          </a:xfrm>
          <a:prstGeom prst="star12">
            <a:avLst>
              <a:gd name="adj" fmla="val 24528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2721" y="1905000"/>
            <a:ext cx="3420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বেলে মাটিতে শতকরা কত ভাগ বালি কণা থাকে</a:t>
            </a:r>
            <a:r>
              <a:rPr lang="bn-IN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 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4783347" y="1905000"/>
            <a:ext cx="304800" cy="369332"/>
          </a:xfrm>
          <a:prstGeom prst="flowChartConnecto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64347" y="19050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SolaimanLipi" pitchFamily="66" charset="0"/>
                <a:cs typeface="SolaimanLipi" pitchFamily="66" charset="0"/>
              </a:rPr>
              <a:t>৪০ ভাগ</a:t>
            </a:r>
            <a:endParaRPr lang="en-US" sz="2400" dirty="0">
              <a:latin typeface="SolaimanLipi" pitchFamily="66" charset="0"/>
              <a:cs typeface="SolaimanLipi" pitchFamily="66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6477000" y="1905000"/>
            <a:ext cx="304800" cy="369332"/>
          </a:xfrm>
          <a:prstGeom prst="flowChartConnecto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0" y="19050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SolaimanLipi" pitchFamily="66" charset="0"/>
                <a:cs typeface="SolaimanLipi" pitchFamily="66" charset="0"/>
              </a:rPr>
              <a:t>৭৫ ভাগ</a:t>
            </a:r>
            <a:endParaRPr lang="en-US" sz="2400" dirty="0">
              <a:latin typeface="SolaimanLipi" pitchFamily="66" charset="0"/>
              <a:cs typeface="SolaimanLipi" pitchFamily="66" charset="0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4783347" y="2362200"/>
            <a:ext cx="304800" cy="369332"/>
          </a:xfrm>
          <a:prstGeom prst="flowChartConnecto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4347" y="23622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SolaimanLipi" pitchFamily="66" charset="0"/>
                <a:cs typeface="SolaimanLipi" pitchFamily="66" charset="0"/>
              </a:rPr>
              <a:t>৭০</a:t>
            </a:r>
            <a:r>
              <a:rPr lang="bn-IN" sz="2400" dirty="0" smtClean="0">
                <a:latin typeface="SolaimanLipi" pitchFamily="66" charset="0"/>
                <a:cs typeface="SolaimanLipi" pitchFamily="66" charset="0"/>
              </a:rPr>
              <a:t> </a:t>
            </a:r>
            <a:r>
              <a:rPr lang="bn-BD" sz="2400" dirty="0" smtClean="0">
                <a:latin typeface="SolaimanLipi" pitchFamily="66" charset="0"/>
                <a:cs typeface="SolaimanLipi" pitchFamily="66" charset="0"/>
              </a:rPr>
              <a:t>ভাগ</a:t>
            </a:r>
            <a:endParaRPr lang="en-US" sz="2400" dirty="0">
              <a:latin typeface="SolaimanLipi" pitchFamily="66" charset="0"/>
              <a:cs typeface="SolaimanLipi" pitchFamily="66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6477000" y="2362200"/>
            <a:ext cx="304800" cy="369332"/>
          </a:xfrm>
          <a:prstGeom prst="flowChartConnecto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ঘ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0" y="23622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SolaimanLipi" pitchFamily="66" charset="0"/>
                <a:cs typeface="SolaimanLipi" pitchFamily="66" charset="0"/>
              </a:rPr>
              <a:t>৮০ ভাগ</a:t>
            </a:r>
            <a:endParaRPr lang="en-US" sz="2400" dirty="0">
              <a:latin typeface="SolaimanLipi" pitchFamily="66" charset="0"/>
              <a:cs typeface="SolaimanLipi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17528" y="2081032"/>
            <a:ext cx="399345" cy="102399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863688"/>
              </p:ext>
            </p:extLst>
          </p:nvPr>
        </p:nvGraphicFramePr>
        <p:xfrm>
          <a:off x="829320" y="2936240"/>
          <a:ext cx="793368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680"/>
                <a:gridCol w="2514600"/>
                <a:gridCol w="1981200"/>
                <a:gridCol w="236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গ্রুপ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মাটির কণার প্রকৃতি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মাটির প্রকার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ফসল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ক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৭০ ভাগ বালি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বেলে মাটি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?</a:t>
                      </a:r>
                    </a:p>
                    <a:p>
                      <a:pPr algn="ctr"/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খ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৪০ ভাগ বালি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?</a:t>
                      </a:r>
                    </a:p>
                    <a:p>
                      <a:pPr algn="ctr"/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?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গ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৬০ ভাগ বালি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?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ধান চাষের উপযোগী</a:t>
                      </a:r>
                      <a:r>
                        <a:rPr lang="bn-BD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 করা যায়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057922" y="5862935"/>
            <a:ext cx="7324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ছকের গ গ্রুপের মাটিকে ধান চাষের জন্য কিভাবে উপযোগী করা যাবে ?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54880" y="4491335"/>
            <a:ext cx="1905000" cy="461665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দোআঁশ মাটি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24400" y="5329535"/>
            <a:ext cx="1905000" cy="461665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এঁটেল মাটি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200" y="3733800"/>
            <a:ext cx="2087880" cy="461665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ফুটি, বাঙ্গি, তরমুজ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53200" y="4495800"/>
            <a:ext cx="2255520" cy="461665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প্রায় সব ধরনের ফসল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55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304800" y="381000"/>
            <a:ext cx="7848600" cy="1371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ব্যবহারিক কাজ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66800" y="2133600"/>
            <a:ext cx="6705600" cy="1752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তোমরা বাড়ি থেকে তিন ধরনের মাটি প্যাকেট করে আনবে।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2319"/>
          <a:stretch/>
        </p:blipFill>
        <p:spPr>
          <a:xfrm>
            <a:off x="0" y="4038600"/>
            <a:ext cx="2932234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2" b="71087"/>
          <a:stretch/>
        </p:blipFill>
        <p:spPr>
          <a:xfrm>
            <a:off x="2667000" y="4038600"/>
            <a:ext cx="3389469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2" t="17407" r="24348" b="9227"/>
          <a:stretch/>
        </p:blipFill>
        <p:spPr>
          <a:xfrm>
            <a:off x="5821017" y="4038600"/>
            <a:ext cx="3246783" cy="2233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285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251427" y="3352800"/>
            <a:ext cx="3858301" cy="2956560"/>
            <a:chOff x="1409700" y="15240"/>
            <a:chExt cx="6248400" cy="6309360"/>
          </a:xfrm>
        </p:grpSpPr>
        <p:sp>
          <p:nvSpPr>
            <p:cNvPr id="5" name="Flowchart: Process 4"/>
            <p:cNvSpPr/>
            <p:nvPr/>
          </p:nvSpPr>
          <p:spPr>
            <a:xfrm>
              <a:off x="1828800" y="3200400"/>
              <a:ext cx="5410200" cy="3124200"/>
            </a:xfrm>
            <a:prstGeom prst="flowChartProcess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/>
          </p:nvSpPr>
          <p:spPr>
            <a:xfrm>
              <a:off x="1409700" y="15240"/>
              <a:ext cx="6248400" cy="3429000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lowchart: Process 6"/>
            <p:cNvSpPr/>
            <p:nvPr/>
          </p:nvSpPr>
          <p:spPr>
            <a:xfrm>
              <a:off x="2438400" y="3886200"/>
              <a:ext cx="838200" cy="1219200"/>
            </a:xfrm>
            <a:prstGeom prst="flowChartProcess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Process 7"/>
            <p:cNvSpPr/>
            <p:nvPr/>
          </p:nvSpPr>
          <p:spPr>
            <a:xfrm>
              <a:off x="5943600" y="3886200"/>
              <a:ext cx="838200" cy="1219200"/>
            </a:xfrm>
            <a:prstGeom prst="flowChartProcess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Predefined Process 8"/>
            <p:cNvSpPr/>
            <p:nvPr/>
          </p:nvSpPr>
          <p:spPr>
            <a:xfrm>
              <a:off x="3962400" y="3886200"/>
              <a:ext cx="1143000" cy="2057400"/>
            </a:xfrm>
            <a:prstGeom prst="flowChartPredefinedProcess">
              <a:avLst/>
            </a:prstGeom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Process 9"/>
            <p:cNvSpPr/>
            <p:nvPr/>
          </p:nvSpPr>
          <p:spPr>
            <a:xfrm>
              <a:off x="4343400" y="4114800"/>
              <a:ext cx="190500" cy="1676400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Horizontal Scroll 11"/>
          <p:cNvSpPr/>
          <p:nvPr/>
        </p:nvSpPr>
        <p:spPr>
          <a:xfrm>
            <a:off x="2548467" y="-80507"/>
            <a:ext cx="6336339" cy="381000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তোমার বাড়ির আশেপাশের মাটির প্রকৃতি ক</a:t>
            </a:r>
            <a:r>
              <a:rPr lang="en-US" sz="4000" dirty="0" smtClean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ী</a:t>
            </a:r>
            <a:r>
              <a:rPr lang="bn-BD" sz="4000" dirty="0" smtClean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রুপ, সেই মাটিতে ক</a:t>
            </a:r>
            <a:r>
              <a:rPr lang="en-US" sz="4000" dirty="0" smtClean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ী</a:t>
            </a:r>
            <a:r>
              <a:rPr lang="bn-BD" sz="4000" dirty="0" smtClean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ক</a:t>
            </a:r>
            <a:r>
              <a:rPr lang="en-US" sz="4000" smtClean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ী</a:t>
            </a:r>
            <a:r>
              <a:rPr lang="bn-BD" sz="4000" smtClean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ফসল চাষ হয় তার একটি তালিকা তৈরি কর।</a:t>
            </a:r>
            <a:endParaRPr lang="en-US" sz="4000" dirty="0"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5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457200"/>
            <a:ext cx="8610600" cy="62484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495800"/>
            <a:ext cx="1024759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249127" cy="2956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26280"/>
            <a:ext cx="1024759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5400" y="2743200"/>
            <a:ext cx="7086600" cy="2667000"/>
          </a:xfrm>
          <a:prstGeom prst="rect">
            <a:avLst/>
          </a:prstGeom>
          <a:noFill/>
        </p:spPr>
        <p:txBody>
          <a:bodyPr wrap="square" rtlCol="0">
            <a:prstTxWarp prst="textCanDown">
              <a:avLst/>
            </a:prstTxWarp>
            <a:spAutoFit/>
            <a:scene3d>
              <a:camera prst="perspectiveRigh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bn-BD" sz="4000" dirty="0" smtClean="0"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4000" dirty="0"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  <a:tileRect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2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3" presetClass="emph" presetSubtype="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84000">
              <a:srgbClr val="9CB86E"/>
            </a:gs>
            <a:gs pos="100000">
              <a:srgbClr val="156B1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876800" y="1443566"/>
            <a:ext cx="3581400" cy="690033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23900" y="1443566"/>
            <a:ext cx="3581400" cy="690033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525963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bn-BD" sz="4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en-US" sz="40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452562"/>
            <a:ext cx="4038600" cy="4525963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bn-BD" sz="4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শিক্ষক পরিচিতি</a:t>
            </a:r>
            <a:endParaRPr lang="en-US" sz="4000" b="1" u="sng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124200" y="76200"/>
            <a:ext cx="2667000" cy="1143000"/>
            <a:chOff x="3124200" y="76200"/>
            <a:chExt cx="2667000" cy="1143000"/>
          </a:xfrm>
        </p:grpSpPr>
        <p:sp>
          <p:nvSpPr>
            <p:cNvPr id="8" name="Cloud Callout 7"/>
            <p:cNvSpPr/>
            <p:nvPr/>
          </p:nvSpPr>
          <p:spPr>
            <a:xfrm>
              <a:off x="3124200" y="152400"/>
              <a:ext cx="2590800" cy="1066800"/>
            </a:xfrm>
            <a:prstGeom prst="cloudCallout">
              <a:avLst>
                <a:gd name="adj1" fmla="val -33252"/>
                <a:gd name="adj2" fmla="val 75199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n>
                  <a:solidFill>
                    <a:srgbClr val="D51996"/>
                  </a:solidFill>
                </a:ln>
                <a:gradFill flip="none" rotWithShape="1">
                  <a:gsLst>
                    <a:gs pos="0">
                      <a:srgbClr val="D51996">
                        <a:shade val="30000"/>
                        <a:satMod val="115000"/>
                      </a:srgbClr>
                    </a:gs>
                    <a:gs pos="50000">
                      <a:srgbClr val="D51996">
                        <a:shade val="67500"/>
                        <a:satMod val="115000"/>
                      </a:srgbClr>
                    </a:gs>
                    <a:gs pos="100000">
                      <a:srgbClr val="D51996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9" name="Cloud Callout 8"/>
            <p:cNvSpPr/>
            <p:nvPr/>
          </p:nvSpPr>
          <p:spPr>
            <a:xfrm>
              <a:off x="3200400" y="76200"/>
              <a:ext cx="2590800" cy="1066800"/>
            </a:xfrm>
            <a:prstGeom prst="cloudCallout">
              <a:avLst>
                <a:gd name="adj1" fmla="val 43219"/>
                <a:gd name="adj2" fmla="val 73612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bn-BD" sz="4000" dirty="0" smtClean="0">
                  <a:ln>
                    <a:solidFill>
                      <a:srgbClr val="D51996"/>
                    </a:solidFill>
                  </a:ln>
                  <a:gradFill flip="none" rotWithShape="1">
                    <a:gsLst>
                      <a:gs pos="0">
                        <a:srgbClr val="D51996">
                          <a:shade val="30000"/>
                          <a:satMod val="115000"/>
                        </a:srgbClr>
                      </a:gs>
                      <a:gs pos="50000">
                        <a:srgbClr val="D51996">
                          <a:shade val="67500"/>
                          <a:satMod val="115000"/>
                        </a:srgbClr>
                      </a:gs>
                      <a:gs pos="100000">
                        <a:srgbClr val="D51996">
                          <a:shade val="100000"/>
                          <a:satMod val="115000"/>
                        </a:srgbClr>
                      </a:gs>
                    </a:gsLst>
                    <a:lin ang="10800000" scaled="1"/>
                    <a:tileRect/>
                  </a:gra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NikoshBAN" pitchFamily="2" charset="0"/>
                  <a:cs typeface="NikoshBAN" pitchFamily="2" charset="0"/>
                </a:rPr>
                <a:t>পরিচিতি</a:t>
              </a:r>
              <a:endParaRPr lang="en-US" sz="4000" dirty="0">
                <a:ln>
                  <a:solidFill>
                    <a:srgbClr val="D51996"/>
                  </a:solidFill>
                </a:ln>
                <a:gradFill flip="none" rotWithShape="1">
                  <a:gsLst>
                    <a:gs pos="0">
                      <a:srgbClr val="D51996">
                        <a:shade val="30000"/>
                        <a:satMod val="115000"/>
                      </a:srgbClr>
                    </a:gs>
                    <a:gs pos="50000">
                      <a:srgbClr val="D51996">
                        <a:shade val="67500"/>
                        <a:satMod val="115000"/>
                      </a:srgbClr>
                    </a:gs>
                    <a:gs pos="100000">
                      <a:srgbClr val="D51996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800600" y="3992563"/>
            <a:ext cx="3733800" cy="6858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মোঃ রফিকুল বারী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00600" y="4754563"/>
            <a:ext cx="3733800" cy="4953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সহকারী শিক্ষক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775200" y="5287963"/>
            <a:ext cx="3733800" cy="6096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E-mail- rafiqkhusi@yahoo.com</a:t>
            </a:r>
          </a:p>
          <a:p>
            <a:pPr algn="ctr"/>
            <a:r>
              <a:rPr lang="bn-BD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/>
              </a:rPr>
              <a:t> </a:t>
            </a:r>
            <a:r>
              <a:rPr lang="bn-BD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০১৭১৬৯৭০৮৪০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002897"/>
            <a:ext cx="1989666" cy="1989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880533" y="2375165"/>
            <a:ext cx="3200400" cy="52322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perspective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8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বিষয়- কৃষিশিক্ষা</a:t>
            </a:r>
            <a:endParaRPr lang="en-US" sz="28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0" y="3058180"/>
            <a:ext cx="1828800" cy="52322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perspective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শ্রেণি- ষষ্ঠ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43000" y="3763963"/>
            <a:ext cx="2438400" cy="2746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perspective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8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অধ্যায়- ৩য়</a:t>
            </a:r>
            <a:endParaRPr lang="en-US" sz="2800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800" y="4754563"/>
            <a:ext cx="3962400" cy="1112837"/>
          </a:xfrm>
          <a:prstGeom prst="rect">
            <a:avLst/>
          </a:prstGeom>
          <a:noFill/>
        </p:spPr>
        <p:txBody>
          <a:bodyPr wrap="square" rtlCol="0">
            <a:prstTxWarp prst="textCanDown">
              <a:avLst/>
            </a:prstTxWarp>
            <a:spAutoFit/>
            <a:scene3d>
              <a:camera prst="perspective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8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কৃষি উপকরণ</a:t>
            </a:r>
            <a:endParaRPr lang="en-US" sz="28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4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0" y="1"/>
            <a:ext cx="9144000" cy="6858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09032" y="1394087"/>
            <a:ext cx="8195062" cy="4016113"/>
            <a:chOff x="509032" y="1394087"/>
            <a:chExt cx="8195062" cy="40161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776" y="3264088"/>
              <a:ext cx="2800499" cy="2146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58" y="3253044"/>
              <a:ext cx="2880128" cy="21571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207" y="1583388"/>
              <a:ext cx="2847916" cy="15875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32" y="1394087"/>
              <a:ext cx="2823770" cy="18825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83" r="9313"/>
            <a:stretch/>
          </p:blipFill>
          <p:spPr>
            <a:xfrm>
              <a:off x="5859517" y="3227150"/>
              <a:ext cx="2844577" cy="20306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531" y="1498600"/>
              <a:ext cx="2642234" cy="17544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67225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Callout 4"/>
          <p:cNvSpPr/>
          <p:nvPr/>
        </p:nvSpPr>
        <p:spPr>
          <a:xfrm>
            <a:off x="609600" y="2057400"/>
            <a:ext cx="7696200" cy="2743200"/>
          </a:xfrm>
          <a:prstGeom prst="wedgeEllipseCallout">
            <a:avLst>
              <a:gd name="adj1" fmla="val 3753"/>
              <a:gd name="adj2" fmla="val -66389"/>
            </a:avLst>
          </a:prstGeom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p3d extrusionH="57150">
              <a:bevelT w="38100" h="38100" prst="relaxedInset"/>
            </a:sp3d>
          </a:bodyPr>
          <a:lstStyle/>
          <a:p>
            <a:pPr algn="ctr"/>
            <a:r>
              <a:rPr lang="bn-BD" sz="4000" b="1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মাটির </a:t>
            </a:r>
            <a:r>
              <a:rPr lang="en-US" sz="4000" b="1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প্রকারভেদ</a:t>
            </a:r>
            <a:endParaRPr lang="en-US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55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62" y="914400"/>
            <a:ext cx="8686800" cy="719668"/>
          </a:xfr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en-US" sz="4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শেষে শিক্ষার্থীরা- </a:t>
            </a:r>
            <a:endParaRPr 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457200" y="2209800"/>
            <a:ext cx="685800" cy="6096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19200" y="2167467"/>
            <a:ext cx="7620000" cy="804333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মাটির বুনট উল্লেখ করতে পারবে।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23333" y="3352800"/>
            <a:ext cx="685800" cy="609600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185333" y="3310467"/>
            <a:ext cx="7620000" cy="804333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মাটির প্রকারভেদ বর্ণনা করতে পারবে।</a:t>
            </a:r>
            <a:endParaRPr 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457200" y="4800600"/>
            <a:ext cx="685800" cy="609600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219200" y="4495800"/>
            <a:ext cx="7620000" cy="137160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 মাটিতে কোন ফসল ভা</a:t>
            </a:r>
            <a:r>
              <a:rPr lang="en-US" sz="4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লো</a:t>
            </a:r>
            <a:r>
              <a:rPr lang="bn-BD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জন্মে তা ব্যাখ্যা করতে পারবে।</a:t>
            </a:r>
            <a:endParaRPr lang="en-US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886200" y="152400"/>
            <a:ext cx="990600" cy="3550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9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43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676400" y="228600"/>
            <a:ext cx="5638800" cy="6172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33600" y="91440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 টি দেখি</a:t>
            </a:r>
            <a:endParaRPr lang="en-US" sz="4000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6911855"/>
              </p:ext>
            </p:extLst>
          </p:nvPr>
        </p:nvGraphicFramePr>
        <p:xfrm>
          <a:off x="2933700" y="2514600"/>
          <a:ext cx="3429000" cy="2970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Packager Shell Object" showAsIcon="1" r:id="rId4" imgW="914400" imgH="792360" progId="Package">
                  <p:embed/>
                </p:oleObj>
              </mc:Choice>
              <mc:Fallback>
                <p:oleObj name="Packager Shell Object" showAsIcon="1" r:id="rId4" imgW="914400" imgH="7923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33700" y="2514600"/>
                        <a:ext cx="3429000" cy="2970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288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10364" r="7878" b="14597"/>
          <a:stretch/>
        </p:blipFill>
        <p:spPr>
          <a:xfrm>
            <a:off x="609600" y="555347"/>
            <a:ext cx="2999656" cy="3047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31" y="3886200"/>
            <a:ext cx="7581112" cy="1819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358" y="999646"/>
            <a:ext cx="5024278" cy="189595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6578223" y="2743200"/>
            <a:ext cx="0" cy="947977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819400" y="3217188"/>
            <a:ext cx="3657601" cy="604794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876421" y="5777478"/>
            <a:ext cx="2152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মাটির কণা</a:t>
            </a:r>
            <a:endParaRPr lang="en-US" sz="4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4721541" y="1630918"/>
            <a:ext cx="947976" cy="3172542"/>
          </a:xfrm>
          <a:prstGeom prst="leftBrac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/>
          <p:cNvSpPr/>
          <p:nvPr/>
        </p:nvSpPr>
        <p:spPr>
          <a:xfrm rot="16200000">
            <a:off x="6522720" y="3779520"/>
            <a:ext cx="182880" cy="182880"/>
          </a:xfrm>
          <a:prstGeom prst="rightBrac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3" t="45310" r="22917" b="13715"/>
          <a:stretch/>
        </p:blipFill>
        <p:spPr>
          <a:xfrm>
            <a:off x="6248786" y="3098220"/>
            <a:ext cx="822056" cy="281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109280"/>
            <a:ext cx="8517460" cy="58477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bn-BD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কণাগুলোর তুলনামূলক পরিমাণ বা শতকরা অনুপাত হল মাটির বুনট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 t="58929" r="36087"/>
          <a:stretch/>
        </p:blipFill>
        <p:spPr>
          <a:xfrm>
            <a:off x="228597" y="372243"/>
            <a:ext cx="4464083" cy="2740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505" y="372243"/>
            <a:ext cx="3969431" cy="2646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92"/>
          <a:stretch/>
        </p:blipFill>
        <p:spPr>
          <a:xfrm>
            <a:off x="2137560" y="3733800"/>
            <a:ext cx="5110239" cy="154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6019800" y="2978489"/>
            <a:ext cx="1839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পলি কণা</a:t>
            </a:r>
            <a:endParaRPr lang="en-US" sz="4000" dirty="0">
              <a:ln>
                <a:solidFill>
                  <a:sysClr val="windowText" lastClr="0000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96694" y="3085058"/>
            <a:ext cx="16706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40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বালি কণা</a:t>
            </a:r>
            <a:endParaRPr lang="en-US" sz="40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38502" y="5289828"/>
            <a:ext cx="17540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400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কর্দম কণা</a:t>
            </a:r>
            <a:endParaRPr lang="en-US" sz="4000" dirty="0">
              <a:ln>
                <a:solidFill>
                  <a:sysClr val="windowText" lastClr="0000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827</Words>
  <Application>Microsoft Office PowerPoint</Application>
  <PresentationFormat>On-screen Show (4:3)</PresentationFormat>
  <Paragraphs>131</Paragraphs>
  <Slides>23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NikoshBAN</vt:lpstr>
      <vt:lpstr>SolaimanLipi</vt:lpstr>
      <vt:lpstr>Vrinda</vt:lpstr>
      <vt:lpstr>Wingdings</vt:lpstr>
      <vt:lpstr>Wingdings 2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এই পাঠ শেষে শিক্ষার্থীরা- </vt:lpstr>
      <vt:lpstr>PowerPoint Presentation</vt:lpstr>
      <vt:lpstr>PowerPoint Presentation</vt:lpstr>
      <vt:lpstr>PowerPoint Presentation</vt:lpstr>
      <vt:lpstr>PowerPoint Presentation</vt:lpstr>
      <vt:lpstr>একক কাজ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DOEL</dc:creator>
  <cp:lastModifiedBy>21</cp:lastModifiedBy>
  <cp:revision>204</cp:revision>
  <dcterms:created xsi:type="dcterms:W3CDTF">2015-03-26T04:45:33Z</dcterms:created>
  <dcterms:modified xsi:type="dcterms:W3CDTF">2016-08-06T13:56:14Z</dcterms:modified>
</cp:coreProperties>
</file>